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a.xml" ContentType="application/vnd.openxmlformats-officedocument.presentationml.slide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charts/chart1e.xml" ContentType="application/vnd.openxmlformats-officedocument.drawingml.chart+xml"/>
  <Override PartName="/ppt/slides/charts/chart1d.xml" ContentType="application/vnd.openxmlformats-officedocument.drawingml.chart+xml"/>
  <Override PartName="/ppt/slides/charts/chart1c.xml" ContentType="application/vnd.openxmlformats-officedocument.drawingml.chart+xml"/>
  <Override PartName="/ppt/slides/charts/chart1b.xml" ContentType="application/vnd.openxmlformats-officedocument.drawingml.chart+xml"/>
  <Override PartName="/ppt/slides/charts/chart2a.xml" ContentType="application/vnd.openxmlformats-officedocument.drawingml.chart+xml"/>
  <Override PartName="/ppt/slides/charts/chart24.xml" ContentType="application/vnd.openxmlformats-officedocument.drawingml.chart+xml"/>
  <Override PartName="/ppt/slides/charts/chart23.xml" ContentType="application/vnd.openxmlformats-officedocument.drawingml.chart+xml"/>
  <Override PartName="/ppt/slides/charts/chart22.xml" ContentType="application/vnd.openxmlformats-officedocument.drawingml.chart+xml"/>
  <Override PartName="/ppt/slides/charts/chart21.xml" ContentType="application/vnd.openxmlformats-officedocument.drawingml.chart+xml"/>
  <Override PartName="/ppt/slides/charts/chart29.xml" ContentType="application/vnd.openxmlformats-officedocument.drawingml.chart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9.xml" ContentType="application/vnd.openxmlformats-officedocument.presentationml.slide+xml"/>
  <Override PartName="/ppt/slides/charts/chart13.xml" ContentType="application/vnd.openxmlformats-officedocument.drawingml.chart+xml"/>
  <Override PartName="/ppt/media/image3.bin" ContentType="image/x-emf"/>
  <Override PartName="/ppt/media/image4.bin" ContentType="image/x-emf"/>
  <Override PartName="/ppt/slides/charts/chart1f.xml" ContentType="application/vnd.openxmlformats-officedocument.drawingml.chart+xml"/>
  <Override PartName="/ppt/slides/charts/chart15.xml" ContentType="application/vnd.openxmlformats-officedocument.drawingml.chart+xml"/>
  <Override PartName="/ppt/slides/charts/chart16.xml" ContentType="application/vnd.openxmlformats-officedocument.drawingml.chart+xml"/>
  <Override PartName="/ppt/slides/charts/chart17.xml" ContentType="application/vnd.openxmlformats-officedocument.drawingml.chart+xml"/>
  <Override PartName="/ppt/slides/charts/chart18.xml" ContentType="application/vnd.openxmlformats-officedocument.drawingml.chart+xml"/>
  <Override PartName="/ppt/slides/charts/chart19.xml" ContentType="application/vnd.openxmlformats-officedocument.drawingml.chart+xml"/>
  <Override PartName="/ppt/slides/charts/chart2b.xml" ContentType="application/vnd.openxmlformats-officedocument.drawingml.chart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373804151c594698"/>
  </p:sldMasterIdLst>
  <p:sldIdLst>
    <p:sldId id="264" r:id="R523eacc07bc64610"/>
    <p:sldId id="265" r:id="Rc209b61853a241d0"/>
    <p:sldId id="266" r:id="R388b09dbf38a496c"/>
    <p:sldId id="267" r:id="R4150d554e6fa4f2b"/>
    <p:sldId id="268" r:id="R283716a379754ce1"/>
    <p:sldId id="269" r:id="Rdbbab3a4c1234393"/>
    <p:sldId id="270" r:id="R8998e9b7f4854c4a"/>
    <p:sldId id="271" r:id="R9ce5e7cfa05346e5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tableStyles.xml><?xml version="1.0" encoding="utf-8"?>
<a:tblStyleLst xmlns:a="http://schemas.openxmlformats.org/drawingml/2006/main" def="{6E25E649-3F16-4E02-A733-19D2CDBF48F0}">
  <a:tblStyle styleId="{6E25E649-3F16-4E02-A733-19D2CDBF48F0}" styleName="Mellanmörkt format 3 - Dekorfärg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373804151c594698" /><Relationship Type="http://schemas.openxmlformats.org/officeDocument/2006/relationships/theme" Target="/ppt/slideMasters/theme/theme2.xml" Id="R2124a734e3704fad" /><Relationship Type="http://schemas.openxmlformats.org/officeDocument/2006/relationships/slide" Target="/ppt/slides/slide9.xml" Id="R523eacc07bc64610" /><Relationship Type="http://schemas.openxmlformats.org/officeDocument/2006/relationships/slide" Target="/ppt/slides/slidea.xml" Id="Rc209b61853a241d0" /><Relationship Type="http://schemas.openxmlformats.org/officeDocument/2006/relationships/slide" Target="/ppt/slides/slideb.xml" Id="R388b09dbf38a496c" /><Relationship Type="http://schemas.openxmlformats.org/officeDocument/2006/relationships/slide" Target="/ppt/slides/slidec.xml" Id="R4150d554e6fa4f2b" /><Relationship Type="http://schemas.openxmlformats.org/officeDocument/2006/relationships/tableStyles" Target="/ppt/tableStyles.xml" Id="R3478f4b7a03d41f6" /><Relationship Type="http://schemas.openxmlformats.org/officeDocument/2006/relationships/slide" Target="/ppt/slides/slided.xml" Id="R283716a379754ce1" /><Relationship Type="http://schemas.openxmlformats.org/officeDocument/2006/relationships/slide" Target="/ppt/slides/slidee.xml" Id="Rdbbab3a4c1234393" /><Relationship Type="http://schemas.openxmlformats.org/officeDocument/2006/relationships/slide" Target="/ppt/slides/slidef.xml" Id="R8998e9b7f4854c4a" /><Relationship Type="http://schemas.openxmlformats.org/officeDocument/2006/relationships/slide" Target="/ppt/slides/slide10.xml" Id="R9ce5e7cfa05346e5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b0f6390381814ee8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cacd1fe212e944c1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7beb304396514ab5" /><Relationship Type="http://schemas.openxmlformats.org/officeDocument/2006/relationships/slideMaster" Target="/ppt/slideMasters/slideMaster2.xml" Id="R43e22411c3114285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0f81c9ca8add4381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7beb304396514ab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003835841a98410c" /><Relationship Type="http://schemas.openxmlformats.org/officeDocument/2006/relationships/slideLayout" Target="/ppt/slideLayouts/slideLayout2.xml" Id="Rc3dfec4e3cb44cb8" /><Relationship Type="http://schemas.openxmlformats.org/officeDocument/2006/relationships/slideLayout" Target="/ppt/slideLayouts/slideLayout3.xml" Id="Ra0494dd321124abb" /><Relationship Type="http://schemas.openxmlformats.org/officeDocument/2006/relationships/slideLayout" Target="/ppt/slideLayouts/slideLayout4.xml" Id="R0f78dfcaf1004319" /><Relationship Type="http://schemas.openxmlformats.org/officeDocument/2006/relationships/slideLayout" Target="/ppt/slideLayouts/slideLayout5.xml" Id="R2219e2b612a945ef" /><Relationship Type="http://schemas.openxmlformats.org/officeDocument/2006/relationships/image" Target="/ppt/media/image2.bin" Id="R2d63ef1b630046d9" /><Relationship Type="http://schemas.openxmlformats.org/officeDocument/2006/relationships/image" Target="/ppt/media/image.bin" Id="R0fa80ce145ad42b3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2d63ef1b630046d9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0fa80ce145ad42b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0f78dfcaf1004319"/>
    <p:sldLayoutId id="2147483652" r:id="Ra0494dd321124abb"/>
    <p:sldLayoutId id="2147483651" r:id="Rc3dfec4e3cb44cb8"/>
    <p:sldLayoutId id="2147483654" r:id="R2219e2b612a945ef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10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5b06812500914c6d" /><Relationship Type="http://schemas.openxmlformats.org/officeDocument/2006/relationships/chart" Target="/ppt/slides/charts/chart29.xml" Id="R9d3434c1499c4e31" /><Relationship Type="http://schemas.openxmlformats.org/officeDocument/2006/relationships/chart" Target="/ppt/slides/charts/chart2a.xml" Id="Rbacc42da5d3247c2" /><Relationship Type="http://schemas.openxmlformats.org/officeDocument/2006/relationships/chart" Target="/ppt/slides/charts/chart2b.xml" Id="R3e646c8b338b4895" /></Relationships>
</file>

<file path=ppt/slides/_rels/slide9.xml.rels>&#65279;<?xml version="1.0" encoding="utf-8"?><Relationships xmlns="http://schemas.openxmlformats.org/package/2006/relationships"><Relationship Type="http://schemas.openxmlformats.org/officeDocument/2006/relationships/slideLayout" Target="/ppt/slideLayouts/slideLayout4.xml" Id="R91dbe665e69b48e7" /></Relationships>
</file>

<file path=ppt/slides/_rels/slidea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68f07d84781a496d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chart" Target="/ppt/slides/charts/chart13.xml" Id="R54d8126a41da4625" /><Relationship Type="http://schemas.openxmlformats.org/officeDocument/2006/relationships/slideLayout" Target="/ppt/slideLayouts/slideLayout5.xml" Id="Recce0474788d4bc3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8f78e6dba69646c2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image" Target="/ppt/media/image3.bin" Id="Ra23faa286ad74f7f" /><Relationship Type="http://schemas.openxmlformats.org/officeDocument/2006/relationships/image" Target="/ppt/media/image4.bin" Id="Rd33a29ae479042d3" /><Relationship Type="http://schemas.openxmlformats.org/officeDocument/2006/relationships/slideLayout" Target="/ppt/slideLayouts/slideLayout5.xml" Id="Rff2f903efd9e4a93" /><Relationship Type="http://schemas.openxmlformats.org/officeDocument/2006/relationships/chart" Target="/ppt/slides/charts/chart15.xml" Id="R4f77cdb94d0b45eb" /><Relationship Type="http://schemas.openxmlformats.org/officeDocument/2006/relationships/chart" Target="/ppt/slides/charts/chart16.xml" Id="R9da6d7fd2e784653" /><Relationship Type="http://schemas.openxmlformats.org/officeDocument/2006/relationships/chart" Target="/ppt/slides/charts/chart17.xml" Id="R9c6637c3766e4531" /><Relationship Type="http://schemas.openxmlformats.org/officeDocument/2006/relationships/chart" Target="/ppt/slides/charts/chart18.xml" Id="Re51918f66e734256" /><Relationship Type="http://schemas.openxmlformats.org/officeDocument/2006/relationships/chart" Target="/ppt/slides/charts/chart19.xml" Id="Rd086b38ffe664f64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image" Target="/ppt/media/image3.bin" Id="R43175b16aa704e67" /><Relationship Type="http://schemas.openxmlformats.org/officeDocument/2006/relationships/image" Target="/ppt/media/image4.bin" Id="R98d7d69803764034" /><Relationship Type="http://schemas.openxmlformats.org/officeDocument/2006/relationships/slideLayout" Target="/ppt/slideLayouts/slideLayout5.xml" Id="R2af9302293c14b39" /><Relationship Type="http://schemas.openxmlformats.org/officeDocument/2006/relationships/chart" Target="/ppt/slides/charts/chart1b.xml" Id="R0cbd82fb93d04bb2" /><Relationship Type="http://schemas.openxmlformats.org/officeDocument/2006/relationships/chart" Target="/ppt/slides/charts/chart1c.xml" Id="Rd337459bd0944b21" /><Relationship Type="http://schemas.openxmlformats.org/officeDocument/2006/relationships/chart" Target="/ppt/slides/charts/chart1d.xml" Id="Rf9e395f490a34b0c" /><Relationship Type="http://schemas.openxmlformats.org/officeDocument/2006/relationships/chart" Target="/ppt/slides/charts/chart1e.xml" Id="R8d1e3ed1226b47ce" /><Relationship Type="http://schemas.openxmlformats.org/officeDocument/2006/relationships/chart" Target="/ppt/slides/charts/chart1f.xml" Id="R04b5488450d3415c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image" Target="/ppt/media/image3.bin" Id="R2cb06c5930354bfc" /><Relationship Type="http://schemas.openxmlformats.org/officeDocument/2006/relationships/image" Target="/ppt/media/image4.bin" Id="R80f649f9e88a4199" /><Relationship Type="http://schemas.openxmlformats.org/officeDocument/2006/relationships/slideLayout" Target="/ppt/slideLayouts/slideLayout5.xml" Id="Rfe70411be4824f30" /><Relationship Type="http://schemas.openxmlformats.org/officeDocument/2006/relationships/chart" Target="/ppt/slides/charts/chart21.xml" Id="Rcfaf747e64cf4cc0" /><Relationship Type="http://schemas.openxmlformats.org/officeDocument/2006/relationships/chart" Target="/ppt/slides/charts/chart22.xml" Id="R955a11fd5f7047c3" /><Relationship Type="http://schemas.openxmlformats.org/officeDocument/2006/relationships/chart" Target="/ppt/slides/charts/chart23.xml" Id="R12dbd51d04b04656" /><Relationship Type="http://schemas.openxmlformats.org/officeDocument/2006/relationships/chart" Target="/ppt/slides/charts/chart24.xml" Id="R28da7d1697e54374" /></Relationships>
</file>

<file path=ppt/slides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v>Göteborg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5.680091</c:v>
              </c:pt>
              <c:pt idx="1">
                <c:v>5.159737</c:v>
              </c:pt>
              <c:pt idx="2">
                <c:v>5.537758</c:v>
              </c:pt>
              <c:pt idx="3">
                <c:v>5.402097</c:v>
              </c:pt>
              <c:pt idx="4">
                <c:v>5.574058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</c:ser>
        <c:ser>
          <c:idx val="1"/>
          <c:order val="1"/>
          <c:tx>
            <c:v>Örgryte-Härlanda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5.716820</c:v>
              </c:pt>
              <c:pt idx="1">
                <c:v>5.140007</c:v>
              </c:pt>
              <c:pt idx="2">
                <c:v>5.486177</c:v>
              </c:pt>
              <c:pt idx="3">
                <c:v>5.466325</c:v>
              </c:pt>
              <c:pt idx="4">
                <c:v>5.625988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3"/>
          <c:order val="3"/>
          <c:tx>
            <c:v>Fräntorpsgatan 57 förskola</c:v>
          </c:tx>
          <c:spPr>
            <a:solidFill>
              <a:srgbClr val="f9b590"/>
            </a:solidFill>
            <a:ln>
              <a:solidFill>
                <a:srgbClr val="f9b590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5.733083</c:v>
              </c:pt>
              <c:pt idx="1">
                <c:v>5.143617</c:v>
              </c:pt>
              <c:pt idx="2">
                <c:v>5.708995</c:v>
              </c:pt>
              <c:pt idx="3">
                <c:v>5.570588</c:v>
              </c:pt>
              <c:pt idx="4">
                <c:v>5.842857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4"/>
          <c:order val="4"/>
          <c:tx>
            <c:v>Myrstacken</c:v>
          </c:tx>
          <c:spPr>
            <a:solidFill>
              <a:srgbClr val="b6b1d4"/>
            </a:solidFill>
            <a:ln>
              <a:solidFill>
                <a:srgbClr val="b6b1d4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6.146341</c:v>
              </c:pt>
              <c:pt idx="1">
                <c:v>5.433333</c:v>
              </c:pt>
              <c:pt idx="2">
                <c:v>6.133333</c:v>
              </c:pt>
              <c:pt idx="3">
                <c:v>6.074074</c:v>
              </c:pt>
              <c:pt idx="4">
                <c:v>6.272727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7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.0;0.0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legend>
      <c:legendPos val="t"/>
      <c:overlay val="0"/>
      <c:spPr>
        <a:noFill/>
      </c:spPr>
      <c:txPr>
        <a:bodyPr/>
        <a:lstStyle/>
        <a:p>
          <a:pPr>
            <a:defRPr sz="1000" spc="50"/>
          </a:pPr>
          <a:endParaRPr lang="sv-SE"/>
        </a:p>
      </c:txPr>
    </c:legend>
    <c:plotVisOnly val="1"/>
    <c:dispBlanksAs val="zero"/>
    <c:showDLblsOverMax val="1"/>
  </c:chart>
  <c:spPr>
    <a:noFill/>
    <a:ln>
      <a:noFill/>
    </a:ln>
  </c:spPr>
</c:chartSpace>
</file>

<file path=ppt/slides/charts/chart15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0.454545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6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0.454545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7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8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9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0.545455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b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0.454545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c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d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e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0.454545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f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0.454545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1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0.454545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2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3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4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0.454545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födelseår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år föddes ditt barn?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3"/>
              <c:pt idx="0">
                <c:v>2014</c:v>
              </c:pt>
              <c:pt idx="1">
                <c:v>2013</c:v>
              </c:pt>
              <c:pt idx="2">
                <c:v>2012</c:v>
              </c:pt>
            </c:strLit>
          </c:cat>
          <c:val>
            <c:numLit>
              <c:formatCode>General</c:formatCode>
              <c:ptCount val="3"/>
              <c:pt idx="0">
                <c:v>0.363636</c:v>
              </c:pt>
              <c:pt idx="1">
                <c:v>0.272727</c:v>
              </c:pt>
              <c:pt idx="2">
                <c:v>0.363636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f9b590"/>
              </a:solidFill>
              <a:ln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rgbClr val="b6b1d4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a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Är barnet en flicka eller pojke?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Flicka</c:v>
              </c:pt>
              <c:pt idx="1">
                <c:v>Pojke</c:v>
              </c:pt>
            </c:strLit>
          </c:cat>
          <c:val>
            <c:numLit>
              <c:formatCode>General</c:formatCode>
              <c:ptCount val="2"/>
              <c:pt idx="0">
                <c:v>0.363636</c:v>
              </c:pt>
              <c:pt idx="1">
                <c:v>0.636364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b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Respondentens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är ditt kön?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Kvinna</c:v>
              </c:pt>
              <c:pt idx="1">
                <c:v>Man</c:v>
              </c:pt>
            </c:strLit>
          </c:cat>
          <c:val>
            <c:numLit>
              <c:formatCode>General</c:formatCode>
              <c:ptCount val="2"/>
              <c:pt idx="0">
                <c:v>0.727273</c:v>
              </c:pt>
              <c:pt idx="1">
                <c:v>0.272727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respondenterna</a:t>
              </a: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Myrstacken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Fräntorpsgatan 57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18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9d3434c1499c4e31"/>
            </a:graphicData>
          </a:graphic>
        </p:graphicFrame>
        <p:graphicFrame>
          <p:nvGraphicFramePr>
            <p:cNvPr id="5005" name="BodyContentTable"/>
            <p:cNvGraphicFramePr>
              <a:graphicFrameLocks/>
            </p:cNvGraphicFramePr>
            <p:nvPr/>
          </p:nvGraphicFramePr>
          <p:xfrm>
            <a:off x="354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bacc42da5d3247c2"/>
            </a:graphicData>
          </a:graphic>
        </p:graphicFrame>
        <p:graphicFrame>
          <p:nvGraphicFramePr>
            <p:cNvPr id="5008" name="BodyContentTable"/>
            <p:cNvGraphicFramePr>
              <a:graphicFrameLocks/>
            </p:cNvGraphicFramePr>
            <p:nvPr/>
          </p:nvGraphicFramePr>
          <p:xfrm>
            <a:off x="636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3e646c8b338b4895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00" name="BodyContent"/>
          <p:cNvGrpSpPr/>
          <p:nvPr/>
        </p:nvGrpSpPr>
        <p:grpSpPr>
          <a:xfrm>
            <a:off x="1145931" y="4585070"/>
            <a:ext cx="8460000" cy="4356000"/>
            <a:chOff x="1044000" y="4680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1044000" y="4680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78120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Sammanfattande resultat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grpSp>
        <p:nvGrpSpPr>
          <p:cNvPr id="20" name="Title1"/>
          <p:cNvGrpSpPr/>
          <p:nvPr/>
        </p:nvGrpSpPr>
        <p:grpSpPr>
          <a:xfrm>
            <a:off x="1145931" y="2139370"/>
            <a:ext cx="7802126" cy="946730"/>
            <a:chOff x="349194" y="504000"/>
            <a:chExt cx="8370512" cy="3121259"/>
          </a:xfrm>
        </p:grpSpPr>
        <p:sp>
          <p:nvSpPr>
            <p:cNvPr id="21" name="Title1Center"/>
            <p:cNvSpPr txBox="1"/>
            <p:nvPr/>
          </p:nvSpPr>
          <p:spPr>
            <a:xfrm>
              <a:off x="349194" y="504000"/>
              <a:ext cx="8370512" cy="3121259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400" b="1" spc="50" noProof="1">
                  <a:solidFill>
                    <a:schemeClr val="tx2"/>
                  </a:solidFill>
                  <a:latin typeface="Arial"/>
                </a:rPr>
                <a:t>Regiongemensam enkät i förskola och familjedaghem 2016</a:t>
              </a: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1145931" y="3666394"/>
            <a:ext cx="7802126" cy="808892"/>
            <a:chOff x="666000" y="4407904"/>
            <a:chExt cx="7812000" cy="693208"/>
          </a:xfrm>
        </p:grpSpPr>
        <p:sp>
          <p:nvSpPr>
            <p:cNvPr id="31" name="Title2Center"/>
            <p:cNvSpPr txBox="1"/>
            <p:nvPr/>
          </p:nvSpPr>
          <p:spPr>
            <a:xfrm>
              <a:off x="666000" y="4407904"/>
              <a:ext cx="7812000" cy="693208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Avdelning </a:t>
              </a:r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Myrstacken</a:t>
              </a:r>
              <a:br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Fräntorpsgatan 57 förskola</a:t>
              </a:r>
              <a:br>
                <a:rPr sz="2400" dirty="0">
                  <a:solidFill>
                    <a:schemeClr val="tx2"/>
                  </a:solidFill>
                </a:rPr>
              </a:br>
              <a:br>
                <a:rPr sz="2400" dirty="0">
                  <a:solidFill>
                    <a:schemeClr val="tx2"/>
                  </a:solidFill>
                </a:rPr>
              </a:br>
              <a:endParaRPr sz="24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72000"/>
            <a:ext cx="9684000" cy="396000"/>
            <a:chOff x="108000" y="6372000"/>
            <a:chExt cx="9684000" cy="396000"/>
          </a:xfrm>
        </p:grpSpPr>
        <p:sp>
          <p:nvSpPr>
            <p:cNvPr id="71" name="FooterCenter"/>
            <p:cNvSpPr txBox="1"/>
            <p:nvPr/>
          </p:nvSpPr>
          <p:spPr>
            <a:xfrm>
              <a:off y="6372000" x="108000"/>
              <a:ext cx="9684000" cy="396000"/>
            </a:xfrm>
            <a:prstGeom prst="rect">
              <a:avLst/>
            </a:prstGeom>
            <a:noFill/>
          </p:spPr>
          <p:txBody>
            <a:bodyPr vertOverflow="clip" wrap="square" rtlCol="0" anchor="b" bIns="0" rIns="0" tIns="0" lIns="0"/>
            <a:lstStyle/>
            <a:p>
              <a:pPr algn="ctr"/>
              <a:r>
                <a:rPr i="1" lang="en-GB" sz="1200" spc="50" noProof="1">
                  <a:solidFill>
                    <a:schemeClr val="tx1">
                      <a:lumMod val="249351"/>
                    </a:schemeClr>
                  </a:solidFill>
                </a:rPr>
                <a:t>kommunala verksamheter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7187813"/>
      </p:ext>
    </p:extLst>
  </p:cSld>
  <p:clrMapOvr>
    <a:masterClrMapping/>
  </p:clrMapOvr>
</p:sld>
</file>

<file path=ppt/slides/slidea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undersökningen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550606" y="935998"/>
            <a:ext cx="8815336" cy="5280075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För första gången görs en regiongemensam enkät i förskola/familjedaghem. Undersökningen innefattar samtliga medlemskommuner i GR. Undersökningen vänder sig till vårdnadshavare som har sitt barn i förskola/familjedaghem.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Metod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Vårdnadshavarna har bedömt sin förskola/familjedaghem på 14 områden hämtade från förskolans läroplan. Bedömningen görs på en sjugradig skala - där 1 betyder Otillräcklig och 7 betyder Utmärkt. Varje område har också beskrivningar av vad som ska vara uppfyllt för att t.ex. betyget Utmärkt ska ges.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Svaren har kunnat ges antingen i en webbenkät eller i en pappersenkät. Vårdnadshavare till samtliga barn i förskolan har fått en inbjudan att delta antingen via E-post eller via en inbjudan i barnets fack i skolan. Pappersenkät som påminnelse har även skickats hem till barnets bokföringsadress. Enkäten kunde besvaras mellan 7 november och 9 december 2016.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Resultat i denna rapport jämförs endast med kommunala verksamheter i Göteborgs stad.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och beräkningar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sker inledningsvis per frågeområde - där frågor som analytiskt hör ihop redovisas sammanslaget. Övriga redovisningar sker fråga för fråga.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Tre olika typer av resultatvärden redovisas i rapporten: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antal och andel som valt respektive svarsalternativ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andel positiva - sammanslagning av de två "bästa" svarsalternativen (6 och 7).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medelvärde - ett genomsnitt av alla svar per fråga. Personer som svarat Vet ej exkluderas från denna beräkning.</a:t>
            </a:r>
          </a:p>
        </p:txBody>
      </p:sp>
      <p:cxnSp>
        <p:nvCxnSpPr>
          <p:cNvPr id="5" name="Rak koppling 4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00" name="BodyContent"/>
          <p:cNvGrpSpPr/>
          <p:nvPr/>
        </p:nvGrpSpPr>
        <p:grpSpPr>
          <a:xfrm>
            <a:off x="720000" y="3135600"/>
            <a:ext cx="8460000" cy="4356000"/>
            <a:chOff x="720000" y="31356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31356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722693179"/>
      </p:ext>
    </p:extLst>
  </p:cSld>
  <p:clrMapOvr>
    <a:masterClrMapping/>
  </p:clrMapOvr>
</p:sld>
</file>

<file path=ppt/slides/slideb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Jämförelsevärde per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pPr algn="l"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Frågorna har slagits samman i fem frågeområden. Nedan visas medelvärdet för varje område.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Jämförelse görs mellan det egna värdet, förskolans och stadsdelens totalvärde samt det sammanslagna värdet för Göteborg i mätningen.</a:t>
            </a:r>
            <a:br>
              <a:rPr dirty="0"/>
            </a:br>
            <a:br>
              <a:rPr dirty="0"/>
            </a:br>
            <a:br>
              <a:rPr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Myrstacken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Fräntorpsgatan 57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18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br/>
              <a:r>
                <a:rPr lang="en-GB" sz="1200" i="1" spc="50" noProof="1">
                  <a:solidFill>
                    <a:schemeClr val="tx1">
                      <a:lumMod val="166234"/>
                    </a:schemeClr>
                  </a:solidFill>
                </a:rPr>
                <a:t>Se nästa sida för beskrivning av vilka frågor som tillhör respektive frågeområde.</a:t>
              </a:r>
              <a:br>
                <a:rPr dirty="0"/>
              </a:br>
              <a:br>
                <a:rPr dirty="0"/>
              </a:br>
            </a:p>
          </p:txBody>
        </p:sp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048008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54d8126a41da4625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c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Beskrivning av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8"/>
            <a:ext cx="864488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dirty="0"/>
              <a:t>Nedan visas vilka frågor som ingår i varje frågeområde</a:t>
            </a:r>
            <a:br/>
            <a:r>
              <a:rPr lang="sv-SE" sz="1400" spc="50" dirty="0"/>
              <a:t>Frågorna har analyserats med statistisk metod för att skapa grupper med frågor som hör ihop. Om värdet förändras på en av frågorna i gruppen så tenderar värdet att förändras åt samma håll på övriga frågor i gruppen.</a:t>
            </a:r>
          </a:p>
        </p:txBody>
      </p:sp>
      <p:grpSp>
        <p:nvGrpSpPr>
          <p:cNvPr id="70" name="Footer"/>
          <p:cNvGrpSpPr/>
          <p:nvPr/>
        </p:nvGrpSpPr>
        <p:grpSpPr>
          <a:xfrm>
            <a:off x="108000" y="6362168"/>
            <a:ext cx="9507948" cy="396000"/>
            <a:chOff x="108000" y="6362168"/>
            <a:chExt cx="9507948" cy="396000"/>
          </a:xfrm>
        </p:grpSpPr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Footer"/>
          <p:cNvGrpSpPr/>
          <p:nvPr/>
        </p:nvGrpSpPr>
        <p:grpSpPr>
          <a:xfrm>
            <a:off x="720000" y="5535561"/>
            <a:ext cx="8460000" cy="875081"/>
            <a:chOff x="720000" y="5570465"/>
            <a:chExt cx="8460000" cy="297535"/>
          </a:xfrm>
        </p:grpSpPr>
      </p:grp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480335"/>
              </p:ext>
            </p:extLst>
          </p:nvPr>
        </p:nvGraphicFramePr>
        <p:xfrm>
          <a:off x="1763554" y="1801095"/>
          <a:ext cx="6378893" cy="4322613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378893">
                  <a:extLst>
                    <a:ext uri="{9D8B030D-6E8A-4147-A177-3AD203B41FA5}">
                      <a16:colId xmlns:a16="http://schemas.microsoft.com/office/drawing/2014/main" val="3674647741"/>
                    </a:ext>
                  </a:extLst>
                </a:gridCol>
              </a:tblGrid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dirty="0">
                          <a:effectLst/>
                        </a:rPr>
                        <a:t>TRYGGHET OCH GEMENSKAP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74273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Förskolan ska vara rolig, trygg och lärorik för alla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356180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tar väl hand om mitt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4526660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känna glädjen av att lära sig och känna att de behövs i gruppen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8677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lära sig hur man fungerar tillsammans i en grupp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252728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OCH INFLYTANDE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75020089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ska ge föräldrar tydlig information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6058582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Föräldrar ska kunna vara med och påverka arbetet i </a:t>
                      </a:r>
                      <a:r>
                        <a:rPr lang="sv-SE" sz="1100" u="none" strike="noStrike" dirty="0" err="1">
                          <a:effectLst/>
                        </a:rPr>
                        <a:t>fsk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2662794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ha inflytande på verksamhetens innehåll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0679021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FÖRUTSÄTTNINGAR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1342791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ingå i mindre och större grupper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4548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kunna byta mellan olika aktiviteter under dagen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2445988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Flickor och pojkar har samma möjligheter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0949787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PEDAGOGIK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149102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språket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607095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förståelse för matematik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103579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får möjlighet att utveckla förståelse för naturvetenskap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354863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KONTINUITET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6947987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möta personal som de känner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4780400"/>
                  </a:ext>
                </a:extLst>
              </a:tr>
            </a:tbl>
          </a:graphicData>
        </a:graphic>
      </p:graphicFrame>
      <p:grpSp>
        <p:nvGrpSpPr>
          <p:cNvPr id="5000" name="BodyContent"/>
          <p:cNvGrpSpPr/>
          <p:nvPr/>
        </p:nvGrpSpPr>
        <p:grpSpPr>
          <a:xfrm>
            <a:off x="720000" y="1296000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44235541"/>
      </p:ext>
    </p:extLst>
  </p:cSld>
  <p:clrMapOvr>
    <a:masterClrMapping/>
  </p:clrMapOvr>
</p:sld>
</file>

<file path=ppt/slides/slided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Myrstacken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Fräntorpsgatan 57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18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Fräntorpsgatan 57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Förskolan ska vara rolig, trygg och lärorik för alla barn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tar väl hand om mitt barn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ska ge föräldrar tydlig information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Föräldrar ska kunna vara med och påverka arbetet i fsk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möta personal som de känner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4f77cdb94d0b45eb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9da6d7fd2e784653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9c6637c3766e4531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e51918f66e734256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d086b38ffe664f64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a23faa286ad74f7f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d33a29ae479042d3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Myrstacken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Fräntorpsgatan 57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18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Fräntorpsgatan 57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ingå i mindre och större grupper under delar av dagen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ha inflytande på verksamhetens innehåll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lära sig hur man fungerar tillsammans i en grupp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känna glädjen av att lära sig och känna att de behövs i gruppen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kunna byta mellan olika aktiviteter under dagen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0cbd82fb93d04bb2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d337459bd0944b21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f9e395f490a34b0c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8d1e3ed1226b47ce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04b5488450d3415c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43175b16aa704e67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98d7d69803764034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f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Myrstacken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Fräntorpsgatan 57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18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Fräntorpsgatan 57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språket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förståelse för matematik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får möjlighet att utveckla förståelse för naturvetenskap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Flickor och pojkar har samma möjligheter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cfaf747e64cf4cc0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955a11fd5f7047c3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12dbd51d04b04656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28da7d1697e54374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2cb06c5930354bfc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80f649f9e88a4199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2017-02-01T10:47:19.055Z</dcterms:created>
  <dcterms:modified xsi:type="dcterms:W3CDTF">2017-02-01T10:47:19.055Z</dcterms:modified>
</cp:coreProperties>
</file>